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1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28.12.21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28.12.21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28.12.21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28.12.21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28.12.21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28.12.21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28.12.21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28.12.21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28.12.21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28.12.21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28.12.21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28.12.21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718898" y="4083374"/>
            <a:ext cx="5637010" cy="8821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Название 2"/>
          <p:cNvSpPr>
            <a:spLocks noGrp="1"/>
          </p:cNvSpPr>
          <p:nvPr>
            <p:ph type="ctrTitle"/>
          </p:nvPr>
        </p:nvSpPr>
        <p:spPr>
          <a:xfrm>
            <a:off x="995837" y="1339123"/>
            <a:ext cx="7175351" cy="1793167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Picture 2" descr="C:\Users\Дед Мороз\Desktop\s12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98" t="24408"/>
          <a:stretch/>
        </p:blipFill>
        <p:spPr bwMode="auto">
          <a:xfrm rot="10800000">
            <a:off x="-119743" y="1"/>
            <a:ext cx="93589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Изображение 11" descr="logo_pmss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0" y="188640"/>
            <a:ext cx="1383336" cy="121054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70957" y="561454"/>
            <a:ext cx="65913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/>
                <a:cs typeface="Times New Roman"/>
              </a:rPr>
              <a:t>БУ РА для детей, нуждающихся в психолого-педагогической и медико-социальной помощи</a:t>
            </a:r>
          </a:p>
          <a:p>
            <a:pPr algn="ctr"/>
            <a:r>
              <a:rPr lang="ru-RU" b="1" dirty="0">
                <a:latin typeface="Times New Roman"/>
                <a:cs typeface="Times New Roman"/>
              </a:rPr>
              <a:t> «Центр психолого-медико-социального сопровождения»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879938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/>
                <a:cs typeface="Times New Roman"/>
              </a:rPr>
              <a:t>«Роль родителей в формировании учебной мотивации обучающихся младших классов». </a:t>
            </a:r>
            <a:endParaRPr lang="ru-RU" altLang="ru-RU" sz="2800" b="1" i="1" dirty="0">
              <a:solidFill>
                <a:schemeClr val="tx2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99397" y="5789239"/>
            <a:ext cx="2673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Times New Roman"/>
                <a:cs typeface="Times New Roman"/>
              </a:rPr>
              <a:t>г. Горно-Алтайск </a:t>
            </a:r>
            <a:r>
              <a:rPr lang="ru-RU" i="1" dirty="0" smtClean="0">
                <a:latin typeface="Times New Roman"/>
                <a:cs typeface="Times New Roman"/>
              </a:rPr>
              <a:t>2021 </a:t>
            </a:r>
            <a:r>
              <a:rPr lang="ru-RU" i="1" dirty="0">
                <a:latin typeface="Times New Roman"/>
                <a:cs typeface="Times New Roman"/>
              </a:rPr>
              <a:t>г.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5471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18021" y="666948"/>
            <a:ext cx="7159764" cy="4869581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endParaRPr lang="ru-RU" sz="3200" b="1" dirty="0" smtClean="0"/>
          </a:p>
          <a:p>
            <a:pPr marL="45720" indent="0" algn="ctr">
              <a:buNone/>
            </a:pPr>
            <a:r>
              <a:rPr lang="ru-RU" sz="3200" b="1" dirty="0" smtClean="0"/>
              <a:t>Мотивация</a:t>
            </a:r>
            <a:r>
              <a:rPr lang="ru-RU" sz="3200" b="1" dirty="0"/>
              <a:t> - </a:t>
            </a:r>
            <a:endParaRPr lang="ru-RU" sz="3200" b="1" dirty="0" smtClean="0"/>
          </a:p>
          <a:p>
            <a:pPr marL="45720" indent="0" algn="ctr">
              <a:buNone/>
            </a:pPr>
            <a:r>
              <a:rPr lang="ru-RU" sz="2800" dirty="0" smtClean="0"/>
              <a:t>толчок</a:t>
            </a:r>
            <a:r>
              <a:rPr lang="ru-RU" sz="2800" dirty="0"/>
              <a:t>, побуждение, причины, желание что-то делать или </a:t>
            </a:r>
            <a:r>
              <a:rPr lang="ru-RU" sz="2800" dirty="0" smtClean="0"/>
              <a:t>узнавать.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 algn="ctr">
              <a:buNone/>
            </a:pPr>
            <a:endParaRPr lang="ru-RU" sz="3200" b="1" dirty="0" smtClean="0"/>
          </a:p>
          <a:p>
            <a:pPr marL="45720" indent="0" algn="ctr">
              <a:buNone/>
            </a:pPr>
            <a:endParaRPr lang="ru-RU" sz="3200" b="1" dirty="0"/>
          </a:p>
          <a:p>
            <a:pPr marL="45720" indent="0" algn="ctr">
              <a:buNone/>
            </a:pPr>
            <a:r>
              <a:rPr lang="ru-RU" sz="3200" b="1" dirty="0" smtClean="0"/>
              <a:t>Учебная мотивация –</a:t>
            </a:r>
          </a:p>
          <a:p>
            <a:pPr marL="45720" indent="0" algn="ctr">
              <a:buNone/>
            </a:pPr>
            <a:r>
              <a:rPr lang="ru-RU" sz="2800" dirty="0"/>
              <a:t>определяется как частный вид мотивации, включенной в деятельность учения, учебную деятельность.</a:t>
            </a:r>
          </a:p>
          <a:p>
            <a:pPr marL="45720" indent="0" algn="ctr">
              <a:buNone/>
            </a:pPr>
            <a:r>
              <a:rPr lang="ru-RU" sz="3200" b="1" dirty="0" smtClean="0"/>
              <a:t> </a:t>
            </a:r>
            <a:endParaRPr lang="ru-RU" sz="3200" b="1" dirty="0"/>
          </a:p>
        </p:txBody>
      </p:sp>
      <p:pic>
        <p:nvPicPr>
          <p:cNvPr id="5" name="Изображение 4" descr="unname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92" y="1982904"/>
            <a:ext cx="2097067" cy="182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86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46734" cy="3474720"/>
          </a:xfrm>
        </p:spPr>
        <p:txBody>
          <a:bodyPr>
            <a:normAutofit fontScale="85000" lnSpcReduction="10000"/>
          </a:bodyPr>
          <a:lstStyle/>
          <a:p>
            <a:pPr algn="just">
              <a:buFontTx/>
              <a:buChar char="-"/>
            </a:pPr>
            <a:r>
              <a:rPr lang="ru-RU" sz="3200" dirty="0" smtClean="0"/>
              <a:t>Родителям </a:t>
            </a:r>
            <a:r>
              <a:rPr lang="ru-RU" sz="3200" dirty="0"/>
              <a:t>важно понимать, что ребенок не может самостоятельно мотивировать себя. Ему постоянно нужны источники </a:t>
            </a:r>
            <a:r>
              <a:rPr lang="ru-RU" sz="3200" dirty="0" smtClean="0"/>
              <a:t>извне.</a:t>
            </a:r>
          </a:p>
          <a:p>
            <a:pPr algn="just">
              <a:buFontTx/>
              <a:buChar char="-"/>
            </a:pPr>
            <a:r>
              <a:rPr lang="ru-RU" sz="3200" dirty="0" smtClean="0"/>
              <a:t>Внешняя </a:t>
            </a:r>
            <a:r>
              <a:rPr lang="ru-RU" sz="3200" dirty="0"/>
              <a:t>мотивация типа закончишь учебный год или четверть получишь планшет, велосипед, или что то другое будет действовать относительно не долго. </a:t>
            </a:r>
            <a:endParaRPr lang="ru-RU" sz="3200" dirty="0" smtClean="0"/>
          </a:p>
          <a:p>
            <a:pPr marL="45720" indent="0" algn="just">
              <a:buNone/>
            </a:pPr>
            <a:endParaRPr lang="ru-RU" sz="3200" dirty="0"/>
          </a:p>
        </p:txBody>
      </p:sp>
      <p:pic>
        <p:nvPicPr>
          <p:cNvPr id="4" name="Изображение 3" descr="Без названия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325" y="4489121"/>
            <a:ext cx="3632200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58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7502439" cy="4036357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ru-RU" sz="3200" dirty="0" smtClean="0"/>
              <a:t>Во </a:t>
            </a:r>
            <a:r>
              <a:rPr lang="ru-RU" sz="3200" dirty="0"/>
              <a:t>время выполнения домашнего задания родителям необходимо перестать кричать на ребенка</a:t>
            </a:r>
            <a:r>
              <a:rPr lang="ru-RU" sz="3200" dirty="0" smtClean="0"/>
              <a:t>.</a:t>
            </a:r>
          </a:p>
          <a:p>
            <a:pPr marL="45720" indent="0" algn="just">
              <a:buNone/>
            </a:pPr>
            <a:endParaRPr lang="ru-RU" sz="3200" dirty="0" smtClean="0"/>
          </a:p>
          <a:p>
            <a:pPr algn="just">
              <a:buFontTx/>
              <a:buChar char="-"/>
            </a:pPr>
            <a:r>
              <a:rPr lang="ru-RU" sz="3200" dirty="0" smtClean="0"/>
              <a:t>Золотое </a:t>
            </a:r>
            <a:r>
              <a:rPr lang="ru-RU" sz="3200" dirty="0"/>
              <a:t>правило «+ - +», тем самым мы сначала подчеркиваем его достоинства, потом показываем на недостойное поведение и опять хвалим, то есть верим в его лучшее.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Изображение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558" y="4600778"/>
            <a:ext cx="3554330" cy="204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38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2999" y="731520"/>
            <a:ext cx="7134785" cy="3474720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buNone/>
            </a:pPr>
            <a:r>
              <a:rPr lang="ru-RU" sz="3200" dirty="0" smtClean="0"/>
              <a:t>- Для </a:t>
            </a:r>
            <a:r>
              <a:rPr lang="ru-RU" sz="3200" dirty="0"/>
              <a:t>развития мотивации к обучению родителям необходимо перестать сравнивать своих детей с братьями, сестрами или детьми знакомых или одноклассниками. </a:t>
            </a:r>
            <a:endParaRPr lang="ru-RU" sz="3200" dirty="0" smtClean="0"/>
          </a:p>
          <a:p>
            <a:pPr algn="just">
              <a:buFontTx/>
              <a:buChar char="-"/>
            </a:pPr>
            <a:r>
              <a:rPr lang="ru-RU" sz="3200" dirty="0" smtClean="0"/>
              <a:t>Так </a:t>
            </a:r>
            <a:r>
              <a:rPr lang="ru-RU" sz="3200" dirty="0"/>
              <a:t>же родителям важно сформировать адекватное отношение ребенка к оценкам в школе. </a:t>
            </a:r>
            <a:endParaRPr lang="ru-RU" sz="3200" dirty="0" smtClean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Изображение 3" descr="f7866c048815b156975a5792da36d952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49"/>
          <a:stretch/>
        </p:blipFill>
        <p:spPr>
          <a:xfrm>
            <a:off x="1782230" y="4206240"/>
            <a:ext cx="5209064" cy="240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543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19102" y="408463"/>
            <a:ext cx="7903516" cy="5673922"/>
          </a:xfrm>
        </p:spPr>
        <p:txBody>
          <a:bodyPr>
            <a:noAutofit/>
          </a:bodyPr>
          <a:lstStyle/>
          <a:p>
            <a:pPr lvl="0" algn="just">
              <a:buFontTx/>
              <a:buChar char="-"/>
            </a:pPr>
            <a:r>
              <a:rPr lang="ru-RU" sz="2000" dirty="0" smtClean="0"/>
              <a:t>Найдите </a:t>
            </a:r>
            <a:r>
              <a:rPr lang="ru-RU" sz="2000" dirty="0"/>
              <a:t>правильный баланс одобрения и контроля: пусть ребёнок знает, что Вы любите его всегда, с любыми оценками, но в то же время Вы хотите, чтобы Вам с ним было, чем </a:t>
            </a:r>
            <a:r>
              <a:rPr lang="ru-RU" sz="2000" dirty="0" smtClean="0"/>
              <a:t>гордиться.</a:t>
            </a:r>
            <a:endParaRPr lang="ru-RU" sz="2000" dirty="0"/>
          </a:p>
          <a:p>
            <a:pPr lvl="0" algn="just">
              <a:buFontTx/>
              <a:buChar char="-"/>
            </a:pPr>
            <a:r>
              <a:rPr lang="ru-RU" sz="2000" dirty="0"/>
              <a:t>О</a:t>
            </a:r>
            <a:r>
              <a:rPr lang="ru-RU" sz="2000" dirty="0" smtClean="0"/>
              <a:t>беспечивайте </a:t>
            </a:r>
            <a:r>
              <a:rPr lang="ru-RU" sz="2000" dirty="0"/>
              <a:t>поддержку при достаточной самостоятельности: помогайте, но не делайте за </a:t>
            </a:r>
            <a:r>
              <a:rPr lang="ru-RU" sz="2000" dirty="0" smtClean="0"/>
              <a:t>него.</a:t>
            </a:r>
            <a:endParaRPr lang="ru-RU" sz="2000" dirty="0"/>
          </a:p>
          <a:p>
            <a:pPr lvl="0" algn="just">
              <a:buFontTx/>
              <a:buChar char="-"/>
            </a:pPr>
            <a:r>
              <a:rPr lang="ru-RU" sz="2000" dirty="0"/>
              <a:t>У</a:t>
            </a:r>
            <a:r>
              <a:rPr lang="ru-RU" sz="2000" dirty="0" smtClean="0"/>
              <a:t>читесь </a:t>
            </a:r>
            <a:r>
              <a:rPr lang="ru-RU" sz="2000" dirty="0"/>
              <a:t>слушать и слышать друг друга, устанавливайте доверительные </a:t>
            </a:r>
            <a:r>
              <a:rPr lang="ru-RU" sz="2000" dirty="0" smtClean="0"/>
              <a:t>отношения.</a:t>
            </a:r>
            <a:endParaRPr lang="ru-RU" sz="2000" dirty="0"/>
          </a:p>
          <a:p>
            <a:pPr lvl="0" algn="just">
              <a:buFontTx/>
              <a:buChar char="-"/>
            </a:pPr>
            <a:r>
              <a:rPr lang="ru-RU" sz="2000" dirty="0" smtClean="0"/>
              <a:t>Интересуйтесь </a:t>
            </a:r>
            <a:r>
              <a:rPr lang="ru-RU" sz="2000" dirty="0"/>
              <a:t>не оценками ребёнка, а темами и содержанием уроков: показывая свой интерес к тому, что происходит в классе, Вы формируете интерес к этому и у своего </a:t>
            </a:r>
            <a:r>
              <a:rPr lang="ru-RU" sz="2000" dirty="0" smtClean="0"/>
              <a:t>ребёнка</a:t>
            </a:r>
            <a:r>
              <a:rPr lang="ru-RU" sz="2000" dirty="0"/>
              <a:t> </a:t>
            </a:r>
            <a:r>
              <a:rPr lang="ru-RU" sz="2000" dirty="0" smtClean="0"/>
              <a:t>рассказывая </a:t>
            </a:r>
            <a:r>
              <a:rPr lang="ru-RU" sz="2000" dirty="0"/>
              <a:t>об этом Вам, он и материал лучше запомнит, и поймёт, что процесс важнее, чем результат любой </a:t>
            </a:r>
            <a:r>
              <a:rPr lang="ru-RU" sz="2000" dirty="0" smtClean="0"/>
              <a:t>ценой. </a:t>
            </a:r>
            <a:endParaRPr lang="ru-RU" sz="2000" dirty="0"/>
          </a:p>
        </p:txBody>
      </p:sp>
      <p:pic>
        <p:nvPicPr>
          <p:cNvPr id="4" name="Изображение 3" descr="Без названия (1)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681" y="4845856"/>
            <a:ext cx="3094316" cy="192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50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63935" y="631261"/>
            <a:ext cx="7847811" cy="5139206"/>
          </a:xfrm>
        </p:spPr>
        <p:txBody>
          <a:bodyPr>
            <a:normAutofit fontScale="62500" lnSpcReduction="20000"/>
          </a:bodyPr>
          <a:lstStyle/>
          <a:p>
            <a:pPr marL="45720" lvl="0" indent="0" algn="just">
              <a:buNone/>
            </a:pPr>
            <a:r>
              <a:rPr lang="ru-RU" sz="3400" dirty="0" smtClean="0"/>
              <a:t>- При </a:t>
            </a:r>
            <a:r>
              <a:rPr lang="ru-RU" sz="3400" dirty="0"/>
              <a:t>оценивании избегайте частицы «не»: лучше подчеркнуть хорошее или показать </a:t>
            </a:r>
            <a:r>
              <a:rPr lang="ru-RU" sz="3400" dirty="0" smtClean="0"/>
              <a:t>альтернативу.</a:t>
            </a:r>
            <a:endParaRPr lang="ru-RU" sz="3400" dirty="0"/>
          </a:p>
          <a:p>
            <a:pPr marL="45720" lvl="0" indent="0" algn="just">
              <a:buNone/>
            </a:pPr>
            <a:r>
              <a:rPr lang="ru-RU" sz="3400" dirty="0" smtClean="0"/>
              <a:t>- избегайте </a:t>
            </a:r>
            <a:r>
              <a:rPr lang="ru-RU" sz="3400" dirty="0"/>
              <a:t>слов «Не умничай, умный нашёлся!» У ребёнка может отложиться, что умным быть </a:t>
            </a:r>
            <a:r>
              <a:rPr lang="ru-RU" sz="3400" dirty="0" smtClean="0"/>
              <a:t>плохо.</a:t>
            </a:r>
            <a:endParaRPr lang="ru-RU" sz="3400" dirty="0"/>
          </a:p>
          <a:p>
            <a:pPr marL="45720" lvl="0" indent="0" algn="just">
              <a:buNone/>
            </a:pPr>
            <a:r>
              <a:rPr lang="ru-RU" sz="3400" dirty="0" smtClean="0"/>
              <a:t>- Не </a:t>
            </a:r>
            <a:r>
              <a:rPr lang="ru-RU" sz="3400" dirty="0"/>
              <a:t>скрывайте и не отрицайте свои собственные ошибки: ошибаться свойственно всем, и ребёнок не должен думать, что его родители идеальны - тогда и он не будет драматизировать свои ошибки, а будет с Вашей помощью их </a:t>
            </a:r>
            <a:r>
              <a:rPr lang="ru-RU" sz="3400" dirty="0" smtClean="0"/>
              <a:t>исправлять.</a:t>
            </a:r>
            <a:endParaRPr lang="ru-RU" sz="3400" dirty="0"/>
          </a:p>
          <a:p>
            <a:pPr marL="45720" lvl="0" indent="0" algn="just">
              <a:buNone/>
            </a:pPr>
            <a:r>
              <a:rPr lang="ru-RU" sz="3400" dirty="0" smtClean="0"/>
              <a:t>- Установите </a:t>
            </a:r>
            <a:r>
              <a:rPr lang="ru-RU" sz="3400" dirty="0"/>
              <a:t>режим труда и отдыха, следите за дисциплиной: старайтесь, чтобы в одно и то же время он делал </a:t>
            </a:r>
            <a:r>
              <a:rPr lang="ru-RU" sz="3400" dirty="0" smtClean="0"/>
              <a:t>уроки. </a:t>
            </a:r>
            <a:endParaRPr lang="ru-RU" sz="3400" dirty="0"/>
          </a:p>
          <a:p>
            <a:pPr marL="45720" lvl="0" indent="0" algn="just">
              <a:buNone/>
            </a:pPr>
            <a:r>
              <a:rPr lang="ru-RU" sz="3400" dirty="0" smtClean="0"/>
              <a:t>- Найдите </a:t>
            </a:r>
            <a:r>
              <a:rPr lang="ru-RU" sz="3400" dirty="0"/>
              <a:t>вместе с ребёнком то, что будет ему интересно вне учебы: эмоциональное удовлетворение от любимых занятий придаёт сил для выполнения учебных обязанностей.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Изображение 3" descr="рол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053" y="4990675"/>
            <a:ext cx="2994152" cy="177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615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55757" y="1422193"/>
            <a:ext cx="6400800" cy="3474720"/>
          </a:xfrm>
        </p:spPr>
        <p:txBody>
          <a:bodyPr/>
          <a:lstStyle/>
          <a:p>
            <a:pPr marL="45720" indent="0" algn="ctr">
              <a:buNone/>
            </a:pPr>
            <a:r>
              <a:rPr lang="ru-RU" dirty="0" smtClean="0"/>
              <a:t>Консультацию педагога – психолога</a:t>
            </a:r>
          </a:p>
          <a:p>
            <a:pPr marL="45720" indent="0" algn="ctr">
              <a:buNone/>
            </a:pPr>
            <a:r>
              <a:rPr lang="ru-RU" dirty="0"/>
              <a:t>у</a:t>
            </a:r>
            <a:r>
              <a:rPr lang="ru-RU" dirty="0" smtClean="0"/>
              <a:t>чителя-логопеда</a:t>
            </a:r>
          </a:p>
          <a:p>
            <a:pPr marL="45720" indent="0" algn="ctr">
              <a:buNone/>
            </a:pPr>
            <a:r>
              <a:rPr lang="ru-RU" dirty="0" smtClean="0"/>
              <a:t>Можно получить, записавшись по телефону</a:t>
            </a:r>
          </a:p>
          <a:p>
            <a:pPr marL="45720" indent="0" algn="ctr">
              <a:buNone/>
            </a:pPr>
            <a:r>
              <a:rPr lang="ru-RU" dirty="0" smtClean="0"/>
              <a:t>8 (38822) 5-12</a:t>
            </a:r>
            <a:r>
              <a:rPr lang="ru-RU" smtClean="0"/>
              <a:t>-95</a:t>
            </a:r>
          </a:p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r>
              <a:rPr lang="ru-RU" dirty="0" smtClean="0"/>
              <a:t>Консультации оказываются бесплатно.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78069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Воздушный поток.thmx</Template>
  <TotalTime>260</TotalTime>
  <Words>417</Words>
  <Application>Microsoft Macintosh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2021-12-27T04:41:57Z</dcterms:created>
  <dcterms:modified xsi:type="dcterms:W3CDTF">2021-12-28T06:57:25Z</dcterms:modified>
</cp:coreProperties>
</file>